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5" r:id="rId5"/>
    <p:sldMasterId id="2147483702" r:id="rId6"/>
    <p:sldMasterId id="2147483660" r:id="rId7"/>
  </p:sldMasterIdLst>
  <p:notesMasterIdLst>
    <p:notesMasterId r:id="rId32"/>
  </p:notesMasterIdLst>
  <p:sldIdLst>
    <p:sldId id="256" r:id="rId8"/>
    <p:sldId id="257" r:id="rId9"/>
    <p:sldId id="272" r:id="rId10"/>
    <p:sldId id="265" r:id="rId11"/>
    <p:sldId id="263" r:id="rId12"/>
    <p:sldId id="277" r:id="rId13"/>
    <p:sldId id="266" r:id="rId14"/>
    <p:sldId id="267" r:id="rId15"/>
    <p:sldId id="268" r:id="rId16"/>
    <p:sldId id="278" r:id="rId17"/>
    <p:sldId id="280" r:id="rId18"/>
    <p:sldId id="279" r:id="rId19"/>
    <p:sldId id="261" r:id="rId20"/>
    <p:sldId id="281" r:id="rId21"/>
    <p:sldId id="284" r:id="rId22"/>
    <p:sldId id="270" r:id="rId23"/>
    <p:sldId id="274" r:id="rId24"/>
    <p:sldId id="275" r:id="rId25"/>
    <p:sldId id="283" r:id="rId26"/>
    <p:sldId id="276" r:id="rId27"/>
    <p:sldId id="282" r:id="rId28"/>
    <p:sldId id="271" r:id="rId29"/>
    <p:sldId id="273" r:id="rId30"/>
    <p:sldId id="269" r:id="rId31"/>
  </p:sldIdLst>
  <p:sldSz cx="12192000" cy="6858000"/>
  <p:notesSz cx="6858000" cy="9144000"/>
  <p:embeddedFontLst>
    <p:embeddedFont>
      <p:font typeface="Consolas" panose="020B0609020204030204" pitchFamily="49" charset="0"/>
      <p:regular r:id="rId33"/>
      <p:bold r:id="rId34"/>
      <p:italic r:id="rId35"/>
      <p:boldItalic r:id="rId36"/>
    </p:embeddedFont>
    <p:embeddedFont>
      <p:font typeface="Titillium Web" panose="00000300000000000000" pitchFamily="2" charset="0"/>
      <p:regular r:id="rId37"/>
      <p:bold r:id="rId38"/>
      <p:italic r:id="rId39"/>
      <p:boldItalic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ECA"/>
    <a:srgbClr val="1C98B9"/>
    <a:srgbClr val="1AA4A3"/>
    <a:srgbClr val="4BB187"/>
    <a:srgbClr val="80BD68"/>
    <a:srgbClr val="9EC544"/>
    <a:srgbClr val="B1C522"/>
    <a:srgbClr val="BFBC1D"/>
    <a:srgbClr val="CEAF12"/>
    <a:srgbClr val="D99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6821" autoAdjust="0"/>
  </p:normalViewPr>
  <p:slideViewPr>
    <p:cSldViewPr snapToGrid="0" showGuides="1">
      <p:cViewPr varScale="1">
        <p:scale>
          <a:sx n="119" d="100"/>
          <a:sy n="119" d="100"/>
        </p:scale>
        <p:origin x="96" y="27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heme" Target="theme/theme1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font" Target="fonts/font4.fntdata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font" Target="fonts/font12.fntdata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1CE4C-DBC1-4D84-9F09-262BC1D81F16}" type="datetimeFigureOut">
              <a:rPr lang="de-DE" smtClean="0"/>
              <a:t>25.05.2018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1AAE11-837B-45D2-B18D-75ECDA81C3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135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1211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Eige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platzhalter 12"/>
          <p:cNvSpPr>
            <a:spLocks noGrp="1"/>
          </p:cNvSpPr>
          <p:nvPr>
            <p:ph type="title" hasCustomPrompt="1"/>
          </p:nvPr>
        </p:nvSpPr>
        <p:spPr>
          <a:xfrm>
            <a:off x="385914" y="3717925"/>
            <a:ext cx="10515600" cy="18274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4400" baseline="0"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 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245" y="436184"/>
            <a:ext cx="1725818" cy="452754"/>
          </a:xfrm>
          <a:prstGeom prst="rect">
            <a:avLst/>
          </a:prstGeom>
        </p:spPr>
      </p:pic>
      <p:sp>
        <p:nvSpPr>
          <p:cNvPr id="5" name="Textfeld 4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tx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tx1"/>
              </a:solidFill>
              <a:latin typeface="Titillium Web" panose="000005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515938" y="5620776"/>
            <a:ext cx="3356815" cy="370541"/>
          </a:xfrm>
          <a:prstGeom prst="rect">
            <a:avLst/>
          </a:prstGeom>
          <a:gradFill flip="none" rotWithShape="1">
            <a:gsLst>
              <a:gs pos="0">
                <a:srgbClr val="ED7D31"/>
              </a:gs>
              <a:gs pos="51000">
                <a:srgbClr val="EC7103"/>
              </a:gs>
              <a:gs pos="100000">
                <a:srgbClr val="ED7D31">
                  <a:alpha val="0"/>
                </a:srgb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4800" kern="1200" baseline="0">
                <a:solidFill>
                  <a:schemeClr val="bg1"/>
                </a:solidFill>
                <a:latin typeface="Titillium Web" panose="00000800000000000000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2000" b="1" dirty="0">
                <a:latin typeface="Titillium Web" panose="00000500000000000000" pitchFamily="2" charset="0"/>
              </a:rPr>
              <a:t>So geht</a:t>
            </a:r>
            <a:r>
              <a:rPr lang="de-DE" sz="2000" b="1" baseline="0" dirty="0">
                <a:latin typeface="Titillium Web" panose="00000500000000000000" pitchFamily="2" charset="0"/>
              </a:rPr>
              <a:t> Software.</a:t>
            </a:r>
            <a:endParaRPr lang="en-US" sz="2000" b="1" dirty="0">
              <a:latin typeface="Titillium Web" panose="00000500000000000000" pitchFamily="2" charset="0"/>
            </a:endParaRPr>
          </a:p>
        </p:txBody>
      </p:sp>
      <p:sp>
        <p:nvSpPr>
          <p:cNvPr id="7" name="Rechteck 6"/>
          <p:cNvSpPr/>
          <p:nvPr userDrawn="1"/>
        </p:nvSpPr>
        <p:spPr>
          <a:xfrm>
            <a:off x="515938" y="486082"/>
            <a:ext cx="508473" cy="246221"/>
          </a:xfrm>
          <a:prstGeom prst="rect">
            <a:avLst/>
          </a:prstGeom>
          <a:solidFill>
            <a:srgbClr val="ED7205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AGILE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1095648" y="485626"/>
            <a:ext cx="442750" cy="246221"/>
          </a:xfrm>
          <a:prstGeom prst="rect">
            <a:avLst/>
          </a:prstGeom>
          <a:solidFill>
            <a:srgbClr val="80BD68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.NET</a:t>
            </a:r>
          </a:p>
        </p:txBody>
      </p:sp>
      <p:sp>
        <p:nvSpPr>
          <p:cNvPr id="17" name="Rechteck 16"/>
          <p:cNvSpPr/>
          <p:nvPr userDrawn="1"/>
        </p:nvSpPr>
        <p:spPr>
          <a:xfrm>
            <a:off x="1609635" y="495578"/>
            <a:ext cx="521297" cy="246221"/>
          </a:xfrm>
          <a:prstGeom prst="rect">
            <a:avLst/>
          </a:prstGeom>
          <a:solidFill>
            <a:srgbClr val="1C98B9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UI/UX</a:t>
            </a:r>
          </a:p>
        </p:txBody>
      </p:sp>
    </p:spTree>
    <p:extLst>
      <p:ext uri="{BB962C8B-B14F-4D97-AF65-F5344CB8AC3E}">
        <p14:creationId xmlns:p14="http://schemas.microsoft.com/office/powerpoint/2010/main" val="951782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2/3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515938" y="1520825"/>
            <a:ext cx="7389812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8091488" y="1520825"/>
            <a:ext cx="3584575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7499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3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515938" y="1520825"/>
            <a:ext cx="11160125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5307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7872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">
    <p:bg>
      <p:bgPr>
        <a:solidFill>
          <a:srgbClr val="ED72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439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2">
    <p:bg>
      <p:bgPr>
        <a:solidFill>
          <a:srgbClr val="E488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86247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3">
    <p:bg>
      <p:bgPr>
        <a:solidFill>
          <a:srgbClr val="D99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 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</p:spTree>
    <p:extLst>
      <p:ext uri="{BB962C8B-B14F-4D97-AF65-F5344CB8AC3E}">
        <p14:creationId xmlns:p14="http://schemas.microsoft.com/office/powerpoint/2010/main" val="414774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4">
    <p:bg>
      <p:bgPr>
        <a:solidFill>
          <a:srgbClr val="CEAF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7221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5">
    <p:bg>
      <p:bgPr>
        <a:solidFill>
          <a:srgbClr val="BFB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86644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6">
    <p:bg>
      <p:bgPr>
        <a:solidFill>
          <a:srgbClr val="B1C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87136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7">
    <p:bg>
      <p:bgPr>
        <a:solidFill>
          <a:srgbClr val="9EC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6084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Eigene(s) Bild/Headline">
    <p:bg>
      <p:bgPr>
        <a:pattFill prst="lgCheck">
          <a:fgClr>
            <a:schemeClr val="bg2">
              <a:lumMod val="10000"/>
            </a:schemeClr>
          </a:fgClr>
          <a:bgClr>
            <a:schemeClr val="bg2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platzhalter 12"/>
          <p:cNvSpPr>
            <a:spLocks noGrp="1"/>
          </p:cNvSpPr>
          <p:nvPr>
            <p:ph type="title" hasCustomPrompt="1"/>
          </p:nvPr>
        </p:nvSpPr>
        <p:spPr>
          <a:xfrm>
            <a:off x="385914" y="3717925"/>
            <a:ext cx="10515600" cy="18274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HEADLINE </a:t>
            </a:r>
            <a:br>
              <a:rPr lang="de-DE" dirty="0"/>
            </a:br>
            <a:r>
              <a:rPr lang="de-DE" dirty="0"/>
              <a:t>IN </a:t>
            </a:r>
            <a:br>
              <a:rPr lang="de-DE" dirty="0"/>
            </a:br>
            <a:r>
              <a:rPr lang="de-DE" dirty="0" err="1"/>
              <a:t>Grossbuchstaben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5" name="Textfeld 4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515938" y="5620776"/>
            <a:ext cx="3356815" cy="370541"/>
          </a:xfrm>
          <a:prstGeom prst="rect">
            <a:avLst/>
          </a:prstGeom>
          <a:gradFill flip="none" rotWithShape="1">
            <a:gsLst>
              <a:gs pos="0">
                <a:srgbClr val="ED7D31"/>
              </a:gs>
              <a:gs pos="51000">
                <a:srgbClr val="EC7103"/>
              </a:gs>
              <a:gs pos="100000">
                <a:srgbClr val="ED7D31">
                  <a:alpha val="0"/>
                </a:srgb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4800" kern="1200" baseline="0">
                <a:solidFill>
                  <a:schemeClr val="bg1"/>
                </a:solidFill>
                <a:latin typeface="Titillium Web" panose="00000800000000000000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2000" b="1" dirty="0">
                <a:latin typeface="Titillium Web" panose="00000500000000000000" pitchFamily="2" charset="0"/>
              </a:rPr>
              <a:t>So geht</a:t>
            </a:r>
            <a:r>
              <a:rPr lang="de-DE" sz="2000" b="1" baseline="0" dirty="0">
                <a:latin typeface="Titillium Web" panose="00000500000000000000" pitchFamily="2" charset="0"/>
              </a:rPr>
              <a:t> Software.</a:t>
            </a:r>
            <a:endParaRPr lang="en-US" sz="2000" b="1" dirty="0">
              <a:latin typeface="Titillium Web" panose="00000500000000000000" pitchFamily="2" charset="0"/>
            </a:endParaRPr>
          </a:p>
        </p:txBody>
      </p:sp>
      <p:sp>
        <p:nvSpPr>
          <p:cNvPr id="7" name="Rechteck 6"/>
          <p:cNvSpPr/>
          <p:nvPr userDrawn="1"/>
        </p:nvSpPr>
        <p:spPr>
          <a:xfrm>
            <a:off x="515938" y="486082"/>
            <a:ext cx="508473" cy="246221"/>
          </a:xfrm>
          <a:prstGeom prst="rect">
            <a:avLst/>
          </a:prstGeom>
          <a:solidFill>
            <a:srgbClr val="ED7205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AGILE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1111690" y="485626"/>
            <a:ext cx="442750" cy="246221"/>
          </a:xfrm>
          <a:prstGeom prst="rect">
            <a:avLst/>
          </a:prstGeom>
          <a:solidFill>
            <a:srgbClr val="80BD68"/>
          </a:solidFill>
        </p:spPr>
        <p:txBody>
          <a:bodyPr wrap="squar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.NET</a:t>
            </a:r>
          </a:p>
        </p:txBody>
      </p:sp>
      <p:sp>
        <p:nvSpPr>
          <p:cNvPr id="17" name="Rechteck 16"/>
          <p:cNvSpPr/>
          <p:nvPr userDrawn="1"/>
        </p:nvSpPr>
        <p:spPr>
          <a:xfrm>
            <a:off x="1641719" y="485625"/>
            <a:ext cx="521297" cy="246221"/>
          </a:xfrm>
          <a:prstGeom prst="rect">
            <a:avLst/>
          </a:prstGeom>
          <a:solidFill>
            <a:srgbClr val="1C98B9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UI/UX</a:t>
            </a:r>
          </a:p>
        </p:txBody>
      </p:sp>
    </p:spTree>
    <p:extLst>
      <p:ext uri="{BB962C8B-B14F-4D97-AF65-F5344CB8AC3E}">
        <p14:creationId xmlns:p14="http://schemas.microsoft.com/office/powerpoint/2010/main" val="25812806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8">
    <p:bg>
      <p:bgPr>
        <a:solidFill>
          <a:srgbClr val="80B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73463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9">
    <p:bg>
      <p:bgPr>
        <a:solidFill>
          <a:srgbClr val="4BB1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57932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10">
    <p:bg>
      <p:bgPr>
        <a:solidFill>
          <a:srgbClr val="1AA4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27577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11">
    <p:bg>
      <p:bgPr>
        <a:solidFill>
          <a:srgbClr val="1C98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86765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12">
    <p:bg>
      <p:bgPr>
        <a:solidFill>
          <a:srgbClr val="008E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5179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- 1 AP">
    <p:bg>
      <p:bgPr>
        <a:solidFill>
          <a:srgbClr val="008E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5345113" y="2179638"/>
            <a:ext cx="2791530" cy="1730375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379507" y="3624355"/>
            <a:ext cx="4485570" cy="189865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defPPr>
              <a:defRPr lang="de-DE"/>
            </a:defPPr>
            <a:lvl1pPr>
              <a:defRPr sz="1400"/>
            </a:lvl1pPr>
          </a:lstStyle>
          <a:p>
            <a:pPr marL="0" lvl="0" indent="0" algn="l" defTabSz="914400" rtl="0" eaLnBrk="1" latinLnBrk="0" hangingPunct="1">
              <a:lnSpc>
                <a:spcPts val="4800"/>
              </a:lnSpc>
              <a:spcBef>
                <a:spcPts val="1000"/>
              </a:spcBef>
              <a:buFont typeface="Titillium Web" panose="020B0604020202020204" pitchFamily="34" charset="0"/>
              <a:buNone/>
            </a:pPr>
            <a:r>
              <a:rPr lang="de-DE" sz="4800" b="1" kern="1200" baseline="0" dirty="0">
                <a:solidFill>
                  <a:schemeClr val="bg1"/>
                </a:solidFill>
                <a:latin typeface="Titillium Web" panose="00000500000000000000" pitchFamily="2" charset="0"/>
                <a:ea typeface="+mn-ea"/>
                <a:cs typeface="+mn-cs"/>
              </a:rPr>
              <a:t>IHR KONTAKT</a:t>
            </a:r>
          </a:p>
        </p:txBody>
      </p:sp>
      <p:sp>
        <p:nvSpPr>
          <p:cNvPr id="7" name="Textplatzhalt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5272934" y="4054779"/>
            <a:ext cx="5494293" cy="2869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1800" b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1800" b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1800" b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1800" b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6" hasCustomPrompt="1"/>
          </p:nvPr>
        </p:nvSpPr>
        <p:spPr>
          <a:xfrm>
            <a:off x="5272890" y="4313647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i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Position im Unternehmen</a:t>
            </a:r>
          </a:p>
        </p:txBody>
      </p:sp>
      <p:sp>
        <p:nvSpPr>
          <p:cNvPr id="10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6252437" y="4805901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+49 XXXXXXX - XXX</a:t>
            </a:r>
          </a:p>
        </p:txBody>
      </p:sp>
      <p:sp>
        <p:nvSpPr>
          <p:cNvPr id="11" name="Textplatzhalt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6260120" y="5103474"/>
            <a:ext cx="5494337" cy="2252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vorname.nachname@saxsys.de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5272978" y="4812204"/>
            <a:ext cx="98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kern="1200" dirty="0" err="1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Telefon</a:t>
            </a:r>
            <a:r>
              <a:rPr lang="en-US" sz="18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:</a:t>
            </a:r>
            <a:endParaRPr lang="de-DE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3" name="Textfeld 12"/>
          <p:cNvSpPr txBox="1"/>
          <p:nvPr userDrawn="1"/>
        </p:nvSpPr>
        <p:spPr>
          <a:xfrm>
            <a:off x="5272934" y="5076301"/>
            <a:ext cx="91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E-Mail:</a:t>
            </a:r>
            <a:endParaRPr lang="de-DE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18" name="Flussdiagramm: Verbindungsstelle zu einer anderen Seite 5"/>
          <p:cNvSpPr/>
          <p:nvPr userDrawn="1"/>
        </p:nvSpPr>
        <p:spPr>
          <a:xfrm>
            <a:off x="2762723" y="-8239"/>
            <a:ext cx="1702185" cy="1598141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72 w 10000"/>
              <a:gd name="connsiteY3" fmla="*/ 5604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012 w 10000"/>
              <a:gd name="connsiteY3" fmla="*/ 8008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012" y="8008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</a:t>
            </a:r>
          </a:p>
        </p:txBody>
      </p:sp>
      <p:sp>
        <p:nvSpPr>
          <p:cNvPr id="20" name="Flussdiagramm: Verbindungsstelle zu einer anderen Seite 5"/>
          <p:cNvSpPr/>
          <p:nvPr userDrawn="1"/>
        </p:nvSpPr>
        <p:spPr>
          <a:xfrm>
            <a:off x="522031" y="-8238"/>
            <a:ext cx="1702185" cy="1598141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72 w 10000"/>
              <a:gd name="connsiteY3" fmla="*/ 5604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012 w 10000"/>
              <a:gd name="connsiteY3" fmla="*/ 8008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012" y="8008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</a:t>
            </a:r>
          </a:p>
        </p:txBody>
      </p:sp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61" y="135878"/>
            <a:ext cx="1253123" cy="1027561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627" y="135878"/>
            <a:ext cx="1252376" cy="102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37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- 2 AP">
    <p:bg>
      <p:bgPr>
        <a:solidFill>
          <a:srgbClr val="008E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5345113" y="729769"/>
            <a:ext cx="2439644" cy="1543777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379507" y="3624355"/>
            <a:ext cx="4485570" cy="189865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defPPr>
              <a:defRPr lang="de-DE"/>
            </a:defPPr>
            <a:lvl1pPr>
              <a:defRPr sz="1400"/>
            </a:lvl1pPr>
          </a:lstStyle>
          <a:p>
            <a:pPr marL="0" lvl="0" indent="0" algn="l" defTabSz="914400" rtl="0" eaLnBrk="1" latinLnBrk="0" hangingPunct="1">
              <a:lnSpc>
                <a:spcPts val="4800"/>
              </a:lnSpc>
              <a:spcBef>
                <a:spcPts val="1000"/>
              </a:spcBef>
              <a:buFont typeface="Titillium Web" panose="020B0604020202020204" pitchFamily="34" charset="0"/>
              <a:buNone/>
            </a:pPr>
            <a:r>
              <a:rPr lang="de-DE" sz="4800" b="1" kern="1200" baseline="0" dirty="0">
                <a:solidFill>
                  <a:schemeClr val="bg1"/>
                </a:solidFill>
                <a:latin typeface="Titillium Web" panose="00000500000000000000" pitchFamily="2" charset="0"/>
                <a:ea typeface="+mn-ea"/>
                <a:cs typeface="+mn-cs"/>
              </a:rPr>
              <a:t>IHR KONTAKT</a:t>
            </a:r>
          </a:p>
        </p:txBody>
      </p:sp>
      <p:sp>
        <p:nvSpPr>
          <p:cNvPr id="7" name="Textplatzhalt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5272934" y="2329972"/>
            <a:ext cx="5494293" cy="2869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1800" b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1800" b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1800" b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1800" b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6" hasCustomPrompt="1"/>
          </p:nvPr>
        </p:nvSpPr>
        <p:spPr>
          <a:xfrm>
            <a:off x="5272890" y="2624877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Position im Unternehmen</a:t>
            </a:r>
          </a:p>
        </p:txBody>
      </p:sp>
      <p:sp>
        <p:nvSpPr>
          <p:cNvPr id="10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6260675" y="2944136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+49 XXXXXXX - XXX</a:t>
            </a:r>
          </a:p>
        </p:txBody>
      </p:sp>
      <p:sp>
        <p:nvSpPr>
          <p:cNvPr id="11" name="Textplatzhalt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6260120" y="3233471"/>
            <a:ext cx="5494337" cy="2252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vorname.nachname@saxsys.de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5272978" y="2942201"/>
            <a:ext cx="987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 err="1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Telefon</a:t>
            </a:r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3" name="Textfeld 12"/>
          <p:cNvSpPr txBox="1"/>
          <p:nvPr userDrawn="1"/>
        </p:nvSpPr>
        <p:spPr>
          <a:xfrm>
            <a:off x="5272934" y="3206298"/>
            <a:ext cx="916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E-Mail: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16" name="Flussdiagramm: Verbindungsstelle zu einer anderen Seite 5"/>
          <p:cNvSpPr/>
          <p:nvPr userDrawn="1"/>
        </p:nvSpPr>
        <p:spPr>
          <a:xfrm>
            <a:off x="2762723" y="-8239"/>
            <a:ext cx="1702185" cy="1598141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72 w 10000"/>
              <a:gd name="connsiteY3" fmla="*/ 5604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012 w 10000"/>
              <a:gd name="connsiteY3" fmla="*/ 8008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012" y="8008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</a:t>
            </a:r>
          </a:p>
        </p:txBody>
      </p:sp>
      <p:sp>
        <p:nvSpPr>
          <p:cNvPr id="19" name="Textplatzhalter 21"/>
          <p:cNvSpPr>
            <a:spLocks noGrp="1"/>
          </p:cNvSpPr>
          <p:nvPr>
            <p:ph type="body" sz="quarter" idx="23" hasCustomPrompt="1"/>
          </p:nvPr>
        </p:nvSpPr>
        <p:spPr>
          <a:xfrm>
            <a:off x="5272379" y="5336061"/>
            <a:ext cx="5494293" cy="2869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1800" b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1800" b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1800" b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1800" b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20" name="Textplatzhalt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5272335" y="5639204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Position im Unternehmen</a:t>
            </a:r>
          </a:p>
        </p:txBody>
      </p:sp>
      <p:sp>
        <p:nvSpPr>
          <p:cNvPr id="21" name="Textplatzhalt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6260120" y="5950225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+49 XXXXXXX - XXX</a:t>
            </a:r>
          </a:p>
        </p:txBody>
      </p:sp>
      <p:sp>
        <p:nvSpPr>
          <p:cNvPr id="22" name="Textplatzhalter 24"/>
          <p:cNvSpPr>
            <a:spLocks noGrp="1"/>
          </p:cNvSpPr>
          <p:nvPr>
            <p:ph type="body" sz="quarter" idx="26" hasCustomPrompt="1"/>
          </p:nvPr>
        </p:nvSpPr>
        <p:spPr>
          <a:xfrm>
            <a:off x="6259565" y="6239560"/>
            <a:ext cx="5494337" cy="2252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vorname.nachname@saxsys.de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5272423" y="5948290"/>
            <a:ext cx="987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 err="1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Telefon</a:t>
            </a:r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24" name="Textfeld 23"/>
          <p:cNvSpPr txBox="1"/>
          <p:nvPr userDrawn="1"/>
        </p:nvSpPr>
        <p:spPr>
          <a:xfrm>
            <a:off x="5272379" y="6212387"/>
            <a:ext cx="916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E-Mail: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27" name="Bildplatzhalter 3"/>
          <p:cNvSpPr>
            <a:spLocks noGrp="1"/>
          </p:cNvSpPr>
          <p:nvPr>
            <p:ph type="pic" sz="quarter" idx="27"/>
          </p:nvPr>
        </p:nvSpPr>
        <p:spPr>
          <a:xfrm>
            <a:off x="5345113" y="3725871"/>
            <a:ext cx="2439644" cy="1543777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5" name="Flussdiagramm: Verbindungsstelle zu einer anderen Seite 5"/>
          <p:cNvSpPr/>
          <p:nvPr userDrawn="1"/>
        </p:nvSpPr>
        <p:spPr>
          <a:xfrm>
            <a:off x="522031" y="-8238"/>
            <a:ext cx="1702185" cy="1598141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72 w 10000"/>
              <a:gd name="connsiteY3" fmla="*/ 5604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012 w 10000"/>
              <a:gd name="connsiteY3" fmla="*/ 8008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012" y="8008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</a:t>
            </a: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627" y="135879"/>
            <a:ext cx="1252376" cy="102756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61" y="135879"/>
            <a:ext cx="1253123" cy="102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812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HEADLINE IN GROSSBUCHSTABEN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/>
            </a:lvl1pPr>
          </a:lstStyle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 hasCustomPrompt="1"/>
          </p:nvPr>
        </p:nvSpPr>
        <p:spPr>
          <a:xfrm>
            <a:off x="515938" y="1520825"/>
            <a:ext cx="11160125" cy="4464050"/>
          </a:xfrm>
          <a:prstGeom prst="rect">
            <a:avLst/>
          </a:prstGeom>
        </p:spPr>
        <p:txBody>
          <a:bodyPr/>
          <a:lstStyle>
            <a:lvl1pPr marL="457200" indent="-457200">
              <a:buAutoNum type="arabicPeriod"/>
              <a:defRPr b="1" baseline="0">
                <a:solidFill>
                  <a:schemeClr val="accent1"/>
                </a:solidFill>
              </a:defRPr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Thema </a:t>
            </a:r>
          </a:p>
          <a:p>
            <a:pPr lvl="0"/>
            <a:r>
              <a:rPr lang="de-DE" dirty="0"/>
              <a:t>Thema</a:t>
            </a:r>
          </a:p>
          <a:p>
            <a:pPr lvl="0"/>
            <a:r>
              <a:rPr lang="de-DE" dirty="0"/>
              <a:t>Thema</a:t>
            </a:r>
          </a:p>
          <a:p>
            <a:pPr lvl="0"/>
            <a:r>
              <a:rPr lang="de-DE" dirty="0"/>
              <a:t>…</a:t>
            </a:r>
          </a:p>
        </p:txBody>
      </p:sp>
      <p:sp>
        <p:nvSpPr>
          <p:cNvPr id="7" name="Textfeld 6"/>
          <p:cNvSpPr txBox="1"/>
          <p:nvPr userDrawn="1"/>
        </p:nvSpPr>
        <p:spPr>
          <a:xfrm>
            <a:off x="425320" y="824062"/>
            <a:ext cx="293571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1800" b="1" dirty="0">
                <a:solidFill>
                  <a:schemeClr val="accent1"/>
                </a:solidFill>
              </a:rPr>
              <a:t>Agenda</a:t>
            </a:r>
            <a:endParaRPr lang="de-D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577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3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515938" y="1520825"/>
            <a:ext cx="11160125" cy="4464050"/>
          </a:xfrm>
          <a:prstGeom prst="rect">
            <a:avLst/>
          </a:prstGeom>
        </p:spPr>
        <p:txBody>
          <a:bodyPr anchor="ctr"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  <p:sp>
        <p:nvSpPr>
          <p:cNvPr id="16" name="Titel 1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</p:spTree>
    <p:extLst>
      <p:ext uri="{BB962C8B-B14F-4D97-AF65-F5344CB8AC3E}">
        <p14:creationId xmlns:p14="http://schemas.microsoft.com/office/powerpoint/2010/main" val="4244067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1/3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F4ADB08-2CF0-4935-A947-065ED9B34F1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515938" y="1520825"/>
            <a:ext cx="7378700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081963" y="1520825"/>
            <a:ext cx="3594100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</p:spTree>
    <p:extLst>
      <p:ext uri="{BB962C8B-B14F-4D97-AF65-F5344CB8AC3E}">
        <p14:creationId xmlns:p14="http://schemas.microsoft.com/office/powerpoint/2010/main" val="396079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2/3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4286251" y="1520825"/>
            <a:ext cx="7389812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515938" y="1520825"/>
            <a:ext cx="3584575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9496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1/3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4297363" y="1520825"/>
            <a:ext cx="7378700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515938" y="1520825"/>
            <a:ext cx="3594100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9560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8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7178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 cap="all" baseline="0">
          <a:solidFill>
            <a:schemeClr val="tx1"/>
          </a:solidFill>
          <a:latin typeface="Titillium Web" panose="00000500000000000000" pitchFamily="2" charset="0"/>
          <a:ea typeface="+mj-ea"/>
          <a:cs typeface="+mj-cs"/>
        </a:defRPr>
      </a:lvl1pPr>
    </p:titleStyle>
    <p:bodyStyle>
      <a:lvl1pPr marL="176213" indent="-176213" algn="l" defTabSz="914400" rtl="0" eaLnBrk="1" latinLnBrk="0" hangingPunct="1">
        <a:lnSpc>
          <a:spcPct val="90000"/>
        </a:lnSpc>
        <a:spcBef>
          <a:spcPts val="1000"/>
        </a:spcBef>
        <a:buFont typeface="Titillium Web" panose="00000500000000000000" pitchFamily="2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71563" indent="-157163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325">
          <p15:clr>
            <a:srgbClr val="F26B43"/>
          </p15:clr>
        </p15:guide>
        <p15:guide id="3" pos="7355">
          <p15:clr>
            <a:srgbClr val="F26B43"/>
          </p15:clr>
        </p15:guide>
        <p15:guide id="4" orient="horz" pos="459">
          <p15:clr>
            <a:srgbClr val="F26B43"/>
          </p15:clr>
        </p15:guide>
        <p15:guide id="5" orient="horz" pos="686">
          <p15:clr>
            <a:srgbClr val="F26B43"/>
          </p15:clr>
        </p15:guide>
        <p15:guide id="6" orient="horz" pos="4065">
          <p15:clr>
            <a:srgbClr val="F26B43"/>
          </p15:clr>
        </p15:guide>
        <p15:guide id="7" orient="horz" pos="3770">
          <p15:clr>
            <a:srgbClr val="F26B43"/>
          </p15:clr>
        </p15:guide>
        <p15:guide id="8" orient="horz" pos="95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14" name="Fußzeilenplatzhalter 13"/>
          <p:cNvSpPr>
            <a:spLocks noGrp="1"/>
          </p:cNvSpPr>
          <p:nvPr>
            <p:ph type="ftr" sz="quarter" idx="3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Textfeld 2"/>
          <p:cNvSpPr txBox="1"/>
          <p:nvPr userDrawn="1"/>
        </p:nvSpPr>
        <p:spPr>
          <a:xfrm>
            <a:off x="5581814" y="6235551"/>
            <a:ext cx="678426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Seite</a:t>
            </a:r>
          </a:p>
        </p:txBody>
      </p:sp>
      <p:sp>
        <p:nvSpPr>
          <p:cNvPr id="4" name="Titelplatzhalter 3"/>
          <p:cNvSpPr>
            <a:spLocks noGrp="1"/>
          </p:cNvSpPr>
          <p:nvPr>
            <p:ph type="title"/>
          </p:nvPr>
        </p:nvSpPr>
        <p:spPr>
          <a:xfrm>
            <a:off x="427450" y="449302"/>
            <a:ext cx="8914258" cy="382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HEADLINE IN GROSSBUCHSTABEN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515938" y="1520825"/>
            <a:ext cx="11160124" cy="4464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245" y="436184"/>
            <a:ext cx="1725818" cy="45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67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3" r:id="rId2"/>
    <p:sldLayoutId id="2147483704" r:id="rId3"/>
    <p:sldLayoutId id="2147483707" r:id="rId4"/>
    <p:sldLayoutId id="2147483705" r:id="rId5"/>
    <p:sldLayoutId id="2147483706" r:id="rId6"/>
    <p:sldLayoutId id="2147483708" r:id="rId7"/>
    <p:sldLayoutId id="2147483710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 cap="all" baseline="0">
          <a:solidFill>
            <a:schemeClr val="tx1"/>
          </a:solidFill>
          <a:latin typeface="Titillium Web" panose="00000500000000000000" pitchFamily="2" charset="0"/>
          <a:ea typeface="+mj-ea"/>
          <a:cs typeface="+mj-cs"/>
        </a:defRPr>
      </a:lvl1pPr>
    </p:titleStyle>
    <p:bodyStyle>
      <a:lvl1pPr marL="176213" indent="-176213" algn="l" defTabSz="914400" rtl="0" eaLnBrk="1" latinLnBrk="0" hangingPunct="1">
        <a:lnSpc>
          <a:spcPct val="90000"/>
        </a:lnSpc>
        <a:spcBef>
          <a:spcPts val="1000"/>
        </a:spcBef>
        <a:buFont typeface="Titillium Web" panose="00000500000000000000" pitchFamily="2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71563" indent="-157163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325">
          <p15:clr>
            <a:srgbClr val="F26B43"/>
          </p15:clr>
        </p15:guide>
        <p15:guide id="3" pos="7355">
          <p15:clr>
            <a:srgbClr val="F26B43"/>
          </p15:clr>
        </p15:guide>
        <p15:guide id="4" orient="horz" pos="459">
          <p15:clr>
            <a:srgbClr val="F26B43"/>
          </p15:clr>
        </p15:guide>
        <p15:guide id="5" orient="horz" pos="686">
          <p15:clr>
            <a:srgbClr val="F26B43"/>
          </p15:clr>
        </p15:guide>
        <p15:guide id="6" orient="horz" pos="4065">
          <p15:clr>
            <a:srgbClr val="F26B43"/>
          </p15:clr>
        </p15:guide>
        <p15:guide id="0" orient="horz" pos="3770" userDrawn="1">
          <p15:clr>
            <a:srgbClr val="F26B43"/>
          </p15:clr>
        </p15:guide>
        <p15:guide id="7" orient="horz" pos="95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7" name="Textfeld 6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3" name="Titelplatzhalter 12"/>
          <p:cNvSpPr>
            <a:spLocks noGrp="1"/>
          </p:cNvSpPr>
          <p:nvPr>
            <p:ph type="title"/>
          </p:nvPr>
        </p:nvSpPr>
        <p:spPr>
          <a:xfrm>
            <a:off x="385914" y="3717925"/>
            <a:ext cx="10515600" cy="1827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 err="1"/>
              <a:t>Grossbuchstaben</a:t>
            </a:r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3"/>
          </p:nvPr>
        </p:nvSpPr>
        <p:spPr>
          <a:xfrm>
            <a:off x="427450" y="620687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955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all" baseline="0">
          <a:solidFill>
            <a:schemeClr val="bg1"/>
          </a:solidFill>
          <a:latin typeface="Titillium Web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0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7355" userDrawn="1">
          <p15:clr>
            <a:srgbClr val="F26B43"/>
          </p15:clr>
        </p15:guide>
        <p15:guide id="4" orient="horz" pos="459" userDrawn="1">
          <p15:clr>
            <a:srgbClr val="F26B43"/>
          </p15:clr>
        </p15:guide>
        <p15:guide id="5" orient="horz" pos="686" userDrawn="1">
          <p15:clr>
            <a:srgbClr val="F26B43"/>
          </p15:clr>
        </p15:guide>
        <p15:guide id="6" orient="horz" pos="40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63F814-D2AA-4B1C-A339-4DA94C53B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WPF Debugging</a:t>
            </a:r>
          </a:p>
        </p:txBody>
      </p:sp>
    </p:spTree>
    <p:extLst>
      <p:ext uri="{BB962C8B-B14F-4D97-AF65-F5344CB8AC3E}">
        <p14:creationId xmlns:p14="http://schemas.microsoft.com/office/powerpoint/2010/main" val="2496903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05B75-6CF6-4D90-890C-20F3FA7C9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Debugging mit </a:t>
            </a:r>
            <a:r>
              <a:rPr lang="de-DE" dirty="0" err="1"/>
              <a:t>Valueconverter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62F4B36-B1ED-4D65-8DEE-E8A7753A0F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9057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A10227E-15B8-4D1E-B65B-2B07DEC769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60F5B2D-4B4C-4EBA-8DA1-5657835B97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830E2C2-DBF9-4441-94DF-CCB4D66ED32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Mittels </a:t>
            </a:r>
            <a:r>
              <a:rPr lang="de-DE" dirty="0" err="1"/>
              <a:t>ValueConverter</a:t>
            </a:r>
            <a:r>
              <a:rPr lang="de-DE" dirty="0"/>
              <a:t> beim setzen/abrufen der Gebundenen Properties sich im Debugger „hineinhängen“</a:t>
            </a:r>
          </a:p>
          <a:p>
            <a:r>
              <a:rPr lang="de-DE" dirty="0"/>
              <a:t>Zur not ist auch ein „Dummy“ Converter möglich der nur mittels </a:t>
            </a:r>
            <a:r>
              <a:rPr lang="de-DE" dirty="0" err="1"/>
              <a:t>return</a:t>
            </a:r>
            <a:r>
              <a:rPr lang="de-DE" dirty="0"/>
              <a:t> das </a:t>
            </a:r>
            <a:r>
              <a:rPr lang="de-DE" dirty="0" err="1"/>
              <a:t>value</a:t>
            </a:r>
            <a:r>
              <a:rPr lang="de-DE" dirty="0"/>
              <a:t> zurück gibt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38F2D5C-0FDB-4944-9CC8-DF3ED518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86BDC5A-C89B-4613-A2FD-EF50322FFB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BC4DCC11-E265-4D92-A2F5-C1D96D99B43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tretch>
            <a:fillRect/>
          </a:stretch>
        </p:blipFill>
        <p:spPr>
          <a:xfrm>
            <a:off x="4417931" y="2447766"/>
            <a:ext cx="7258131" cy="196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896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44C712-AF22-4F0A-B629-2AADD1EA8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Debugging mit </a:t>
            </a:r>
            <a:r>
              <a:rPr lang="de-DE" dirty="0" err="1"/>
              <a:t>PresentationTraceSources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783B232-5CFB-49F5-9965-B958256CE4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8380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7DF9AE6-E951-44C6-BAEC-7F1462745A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AD9D552-3935-4B24-9689-63C22BFD5E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97D3730-7F8A-4DD1-96A1-BB937952D12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/>
              <a:t>Ermöglicht es detaillierte Informationen rund um das Binding in XAMLs zu erfahren</a:t>
            </a:r>
          </a:p>
          <a:p>
            <a:r>
              <a:rPr lang="de-DE" dirty="0"/>
              <a:t>Die Informationen lassen sich wahlweise mit vorgegebenen oder selber geschriebenen „</a:t>
            </a:r>
            <a:r>
              <a:rPr lang="de-DE" dirty="0" err="1"/>
              <a:t>Listener</a:t>
            </a:r>
            <a:r>
              <a:rPr lang="de-DE" dirty="0"/>
              <a:t>“ Klassen ausgeben</a:t>
            </a:r>
          </a:p>
          <a:p>
            <a:r>
              <a:rPr lang="de-DE" dirty="0"/>
              <a:t>Beispiel für vom System vorgegebene sind die Ausgabe auf der </a:t>
            </a:r>
            <a:r>
              <a:rPr lang="de-DE" dirty="0" err="1"/>
              <a:t>Debug</a:t>
            </a:r>
            <a:r>
              <a:rPr lang="de-DE" dirty="0"/>
              <a:t>-Konsole oder das erzeugen einer Text-Datei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3C5865D-482A-4322-917E-EE270DEEC0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de-DE" dirty="0"/>
              <a:t>Übersicht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76A0C07-2130-44E1-B5F3-7D7C9F375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PresentationTraceSources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2566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5D69190-2A72-4E5B-97C4-81D7AC99DC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BFB67DB-2960-4A3D-BBAD-B5E4517D6B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2A0FA22-886F-4982-8DB6-92D6F2ABC1A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de-DE" dirty="0"/>
              <a:t>Eine mögliche Variante ist die Initialisierung in der dafür überschriebenen </a:t>
            </a:r>
            <a:r>
              <a:rPr lang="de-DE" dirty="0" err="1"/>
              <a:t>OnStartup</a:t>
            </a:r>
            <a:r>
              <a:rPr lang="de-DE" dirty="0"/>
              <a:t>-Methode um die Informationen in der </a:t>
            </a:r>
            <a:r>
              <a:rPr lang="de-DE" dirty="0" err="1"/>
              <a:t>Debug</a:t>
            </a:r>
            <a:r>
              <a:rPr lang="de-DE" dirty="0"/>
              <a:t>-Konsole anzuzeigen</a:t>
            </a:r>
            <a:br>
              <a:rPr lang="de-DE" dirty="0"/>
            </a:b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OnStartup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StartupEventArgs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PresentationTraceSources.Refresh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b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PresentationTraceSources.DataBindingSource.Listeners.Add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ConsoleTraceListener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b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PresentationTraceSources.DataBindingSource.Switch.Level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SourceLevels.Information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.OnStartup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(e);</a:t>
            </a:r>
            <a:b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dirty="0"/>
          </a:p>
          <a:p>
            <a:r>
              <a:rPr lang="de-DE" dirty="0"/>
              <a:t>Zusätzlich muss beim </a:t>
            </a:r>
            <a:r>
              <a:rPr lang="de-DE" dirty="0" err="1"/>
              <a:t>binding</a:t>
            </a:r>
            <a:r>
              <a:rPr lang="de-DE" dirty="0"/>
              <a:t> des entsprechenden Property in der View die Level eingestellt werden:</a:t>
            </a:r>
            <a:br>
              <a:rPr lang="de-DE" dirty="0"/>
            </a:b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Text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="{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Binding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Output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PresentationTraceSources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.TraceLevel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=High}"</a:t>
            </a:r>
            <a:endParaRPr lang="de-DE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D20D5F0-BC11-4D40-8751-D1A7D3CC0B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Initialisierung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8C41FA0-2A3B-437B-95AD-8724A6384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PresentationTraceSources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394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97F11C-8804-4A1B-9A59-62CF3F81E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8E3CD60-37EA-4CA2-A9AF-6F73C5864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4188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1B5DA1-7C59-4AD9-809E-912081D66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Behaviors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DBEA43D-2890-4F4C-A865-06B64DB4E9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7018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C61824-3F9D-44EC-A0CD-D9F4BB64D6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6847707-7F36-47F6-93A0-5BAD0DA9FB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2DE582D-B364-48FB-A088-68FA925B61E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anchor="t"/>
          <a:lstStyle/>
          <a:p>
            <a:r>
              <a:rPr lang="de-DE" dirty="0"/>
              <a:t>Erweiterung von Objekten um statisch „Datencontainer“.</a:t>
            </a:r>
          </a:p>
          <a:p>
            <a:r>
              <a:rPr lang="de-DE" dirty="0"/>
              <a:t>Einfache Verwendung statischer Klassen mit </a:t>
            </a:r>
            <a:r>
              <a:rPr lang="de-DE" dirty="0" err="1"/>
              <a:t>Dependency</a:t>
            </a:r>
            <a:r>
              <a:rPr lang="de-DE" dirty="0"/>
              <a:t> Property.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EA564A1-85DB-4C3C-8661-C2F839D661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Attachted</a:t>
            </a:r>
            <a:r>
              <a:rPr lang="de-DE" dirty="0"/>
              <a:t> Properties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A1A60EF-5DF4-435D-81FE-28FC331E6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Behaviors</a:t>
            </a: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E34CDCF-32D3-41AB-9C3C-C4CBEEA6E5BB}"/>
              </a:ext>
            </a:extLst>
          </p:cNvPr>
          <p:cNvSpPr/>
          <p:nvPr/>
        </p:nvSpPr>
        <p:spPr>
          <a:xfrm>
            <a:off x="1322441" y="2627540"/>
            <a:ext cx="983949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TextFilterAttachedProperty</a:t>
            </a:r>
            <a:endParaRPr lang="de-D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DependencyProperty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FilterProperty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DependencyProperty.RegisterAttached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e-DE" sz="1200" dirty="0">
                <a:solidFill>
                  <a:srgbClr val="A31515"/>
                </a:solidFill>
                <a:latin typeface="Consolas" panose="020B0609020204030204" pitchFamily="49" charset="0"/>
              </a:rPr>
              <a:t>"Filter"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TextFilterAttachedProperty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PropertyMetadata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)));</a:t>
            </a:r>
          </a:p>
          <a:p>
            <a:endParaRPr lang="de-D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SetFilter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UIElement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element,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value)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element.SetValue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FilterProperty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de-D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GetFilter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UIElement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element)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element.GetValue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FilterProperty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de-DE" sz="1200" dirty="0"/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30231BD0-BD9F-4AF1-804F-885D376A12C5}"/>
              </a:ext>
            </a:extLst>
          </p:cNvPr>
          <p:cNvSpPr/>
          <p:nvPr/>
        </p:nvSpPr>
        <p:spPr>
          <a:xfrm rot="6154819">
            <a:off x="8904560" y="2263120"/>
            <a:ext cx="874295" cy="5775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5628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C61824-3F9D-44EC-A0CD-D9F4BB64D6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6847707-7F36-47F6-93A0-5BAD0DA9FB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2DE582D-B364-48FB-A088-68FA925B61E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anchor="t"/>
          <a:lstStyle/>
          <a:p>
            <a:r>
              <a:rPr lang="de-DE" dirty="0"/>
              <a:t>Erweiterung von Objekten um statisch „Funktions-Container“.</a:t>
            </a:r>
          </a:p>
          <a:p>
            <a:r>
              <a:rPr lang="de-DE" dirty="0"/>
              <a:t>Einfache Verwendung statischer Klassen mit </a:t>
            </a:r>
            <a:r>
              <a:rPr lang="de-DE" dirty="0" err="1"/>
              <a:t>Dependency</a:t>
            </a:r>
            <a:r>
              <a:rPr lang="de-DE" dirty="0"/>
              <a:t> Property und Eventhandler wenn sich der Wert der Property verändert.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EA564A1-85DB-4C3C-8661-C2F839D661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Attachted</a:t>
            </a:r>
            <a:r>
              <a:rPr lang="de-DE" dirty="0"/>
              <a:t> </a:t>
            </a:r>
            <a:r>
              <a:rPr lang="de-DE" dirty="0" err="1"/>
              <a:t>Behavior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A1A60EF-5DF4-435D-81FE-28FC331E6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Behaviors</a:t>
            </a: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3027A35-05B4-473A-8DEA-F5899259F363}"/>
              </a:ext>
            </a:extLst>
          </p:cNvPr>
          <p:cNvSpPr/>
          <p:nvPr/>
        </p:nvSpPr>
        <p:spPr>
          <a:xfrm>
            <a:off x="-336883" y="3065580"/>
            <a:ext cx="1202957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	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DependencyProperty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FilterProperty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DependencyProperty.RegisterAttached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e-DE" sz="1400" dirty="0">
                <a:solidFill>
                  <a:srgbClr val="A31515"/>
                </a:solidFill>
                <a:latin typeface="Consolas" panose="020B0609020204030204" pitchFamily="49" charset="0"/>
              </a:rPr>
              <a:t>"Filter"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TextFilterAttachedBehavior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PropertyMetadata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), 		</a:t>
            </a:r>
            <a:r>
              <a:rPr lang="de-DE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PropertyChangedCallback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endParaRPr lang="de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PropertyChangedCallback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DependencyObject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d,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DependencyPropertyChangedEventArgs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textBox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= d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TextBox;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textBox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textBox.PreviewKeyDown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TextBoxOnPreviewKeyDown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de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TextBoxOnPreviewKeyDown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sender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KeyEventArgs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e.Handled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e.Key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Key.A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de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93972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C61824-3F9D-44EC-A0CD-D9F4BB64D6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6847707-7F36-47F6-93A0-5BAD0DA9FB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2DE582D-B364-48FB-A088-68FA925B61E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anchor="t"/>
          <a:lstStyle/>
          <a:p>
            <a:r>
              <a:rPr lang="de-DE" dirty="0"/>
              <a:t>Erweiterung von Objekten um statisch „Funktions-Container“.</a:t>
            </a:r>
          </a:p>
          <a:p>
            <a:r>
              <a:rPr lang="de-DE" dirty="0"/>
              <a:t>Einfache Verwendung statischer Klassen mit </a:t>
            </a:r>
            <a:r>
              <a:rPr lang="de-DE" dirty="0" err="1"/>
              <a:t>Dependency</a:t>
            </a:r>
            <a:r>
              <a:rPr lang="de-DE" dirty="0"/>
              <a:t> Property und Eventhandler wenn sich der Wert der Property verändert.</a:t>
            </a:r>
          </a:p>
          <a:p>
            <a:r>
              <a:rPr lang="de-DE" dirty="0"/>
              <a:t>Achtung: Gefahr von Memory </a:t>
            </a:r>
            <a:r>
              <a:rPr lang="de-DE" dirty="0" err="1"/>
              <a:t>Leaks</a:t>
            </a:r>
            <a:r>
              <a:rPr lang="de-DE" dirty="0"/>
              <a:t> aufgrund toter Event-Handler -&gt; </a:t>
            </a:r>
            <a:r>
              <a:rPr lang="de-DE" dirty="0" err="1"/>
              <a:t>Weak</a:t>
            </a:r>
            <a:r>
              <a:rPr lang="de-DE" dirty="0"/>
              <a:t> Events verwenden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EA564A1-85DB-4C3C-8661-C2F839D661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Attachted</a:t>
            </a:r>
            <a:r>
              <a:rPr lang="de-DE" dirty="0"/>
              <a:t> </a:t>
            </a:r>
            <a:r>
              <a:rPr lang="de-DE" dirty="0" err="1"/>
              <a:t>Behavior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A1A60EF-5DF4-435D-81FE-28FC331E6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Behaviors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8279D0E-C4E3-4392-AD80-5EF13D6132C6}"/>
              </a:ext>
            </a:extLst>
          </p:cNvPr>
          <p:cNvSpPr/>
          <p:nvPr/>
        </p:nvSpPr>
        <p:spPr>
          <a:xfrm>
            <a:off x="248654" y="3084711"/>
            <a:ext cx="1160505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DependencyProperty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FilterProperty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DependencyProperty.RegisterAttached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e-DE" sz="1400" dirty="0">
                <a:solidFill>
                  <a:srgbClr val="A31515"/>
                </a:solidFill>
                <a:latin typeface="Consolas" panose="020B0609020204030204" pitchFamily="49" charset="0"/>
              </a:rPr>
              <a:t>"Filter"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TextFilterAttachedBehavior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PropertyMetadata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	  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PropertyChangedCallback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endParaRPr lang="de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PropertyChangedCallback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DependencyObject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d,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DependencyPropertyChangedEventArgs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textBox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= d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TextBox;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textBox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de-DE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WeakEventManager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&lt;TextBox,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KeyEventArgs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&gt;.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AddHandler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textBox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PreviewKeyDown</a:t>
            </a:r>
            <a:r>
              <a:rPr lang="de-D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, 										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TextBoxOnPreviewKeyDown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669156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82C923-49EA-4444-A872-ACF58D059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Wpf</a:t>
            </a:r>
            <a:r>
              <a:rPr lang="de-DE" dirty="0"/>
              <a:t> </a:t>
            </a:r>
            <a:r>
              <a:rPr lang="de-DE" dirty="0" err="1"/>
              <a:t>debugging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431C317-8560-4825-AB18-64C5B9A937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1BDFC3-BFF7-471C-9C0F-495B071E23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76B92C7-77F2-4989-87F0-7EF4F6F3096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/>
              <a:t>Vorstellung Tools: Snoop und WPF </a:t>
            </a:r>
            <a:r>
              <a:rPr lang="de-DE" dirty="0" err="1"/>
              <a:t>Tree</a:t>
            </a:r>
            <a:r>
              <a:rPr lang="de-DE" dirty="0"/>
              <a:t> Visualizer</a:t>
            </a:r>
          </a:p>
          <a:p>
            <a:r>
              <a:rPr lang="de-DE" dirty="0"/>
              <a:t>Vorstellung Programmiertricks: </a:t>
            </a:r>
            <a:r>
              <a:rPr lang="de-DE" dirty="0" err="1"/>
              <a:t>ValueConverter</a:t>
            </a:r>
            <a:r>
              <a:rPr lang="de-DE" dirty="0"/>
              <a:t> und </a:t>
            </a:r>
            <a:r>
              <a:rPr lang="de-DE" dirty="0" err="1"/>
              <a:t>PresentationTraceSources</a:t>
            </a:r>
            <a:endParaRPr lang="de-DE" dirty="0"/>
          </a:p>
          <a:p>
            <a:r>
              <a:rPr lang="de-DE" dirty="0"/>
              <a:t>Live Demo</a:t>
            </a:r>
          </a:p>
          <a:p>
            <a:r>
              <a:rPr lang="de-DE" dirty="0"/>
              <a:t>Kuchen</a:t>
            </a:r>
          </a:p>
        </p:txBody>
      </p:sp>
    </p:spTree>
    <p:extLst>
      <p:ext uri="{BB962C8B-B14F-4D97-AF65-F5344CB8AC3E}">
        <p14:creationId xmlns:p14="http://schemas.microsoft.com/office/powerpoint/2010/main" val="960545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C61824-3F9D-44EC-A0CD-D9F4BB64D6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6847707-7F36-47F6-93A0-5BAD0DA9FB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2DE582D-B364-48FB-A088-68FA925B61E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anchor="t"/>
          <a:lstStyle/>
          <a:p>
            <a:r>
              <a:rPr lang="de-DE" dirty="0"/>
              <a:t>Erweiterung von Objekten um statisch „Funktions-Container“.</a:t>
            </a:r>
          </a:p>
          <a:p>
            <a:r>
              <a:rPr lang="de-DE" dirty="0"/>
              <a:t>Ableitung von </a:t>
            </a:r>
            <a:r>
              <a:rPr lang="de-DE" dirty="0" err="1"/>
              <a:t>Behavior</a:t>
            </a:r>
            <a:r>
              <a:rPr lang="de-DE" dirty="0"/>
              <a:t> aus dem </a:t>
            </a:r>
            <a:r>
              <a:rPr lang="de-DE" dirty="0" err="1"/>
              <a:t>Interactivity</a:t>
            </a:r>
            <a:r>
              <a:rPr lang="de-DE" dirty="0"/>
              <a:t> Namespace.</a:t>
            </a:r>
          </a:p>
          <a:p>
            <a:pPr lvl="1"/>
            <a:r>
              <a:rPr lang="de-DE" dirty="0"/>
              <a:t>Typsicher</a:t>
            </a:r>
          </a:p>
          <a:p>
            <a:pPr lvl="1"/>
            <a:r>
              <a:rPr lang="de-DE" dirty="0"/>
              <a:t>Bietet Methoden um auf Laufzeitereignisse zu reagieren.</a:t>
            </a:r>
          </a:p>
          <a:p>
            <a:pPr lvl="1"/>
            <a:r>
              <a:rPr lang="de-DE" dirty="0"/>
              <a:t>Gewöhnungsbedürftige Syntax im </a:t>
            </a:r>
            <a:r>
              <a:rPr lang="de-DE" dirty="0" err="1"/>
              <a:t>Xaml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EA564A1-85DB-4C3C-8661-C2F839D661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Interactivity</a:t>
            </a:r>
            <a:r>
              <a:rPr lang="de-DE" dirty="0"/>
              <a:t> </a:t>
            </a:r>
            <a:r>
              <a:rPr lang="de-DE" dirty="0" err="1"/>
              <a:t>Behavior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A1A60EF-5DF4-435D-81FE-28FC331E6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Behaviors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09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C61824-3F9D-44EC-A0CD-D9F4BB64D6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6847707-7F36-47F6-93A0-5BAD0DA9FB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EA564A1-85DB-4C3C-8661-C2F839D661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Interactivity</a:t>
            </a:r>
            <a:r>
              <a:rPr lang="de-DE" dirty="0"/>
              <a:t> </a:t>
            </a:r>
            <a:r>
              <a:rPr lang="de-DE" dirty="0" err="1"/>
              <a:t>Behavior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A1A60EF-5DF4-435D-81FE-28FC331E6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Behaviors</a:t>
            </a: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9C72859-03C9-4794-8D5A-1DDC8330C8B3}"/>
              </a:ext>
            </a:extLst>
          </p:cNvPr>
          <p:cNvSpPr/>
          <p:nvPr/>
        </p:nvSpPr>
        <p:spPr>
          <a:xfrm>
            <a:off x="88231" y="1275674"/>
            <a:ext cx="1144604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TextInputFilterBehavior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Behavior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TextBox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>
                <a:solidFill>
                  <a:srgbClr val="2B91AF"/>
                </a:solidFill>
                <a:latin typeface="Consolas" panose="020B0609020204030204" pitchFamily="49" charset="0"/>
              </a:rPr>
              <a:t>List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400" dirty="0">
                <a:solidFill>
                  <a:srgbClr val="2B91AF"/>
                </a:solidFill>
                <a:latin typeface="Consolas" panose="020B0609020204030204" pitchFamily="49" charset="0"/>
              </a:rPr>
              <a:t>Key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ValidKeys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>
                <a:solidFill>
                  <a:srgbClr val="2B91AF"/>
                </a:solidFill>
                <a:latin typeface="Consolas" panose="020B0609020204030204" pitchFamily="49" charset="0"/>
              </a:rPr>
              <a:t>List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400" dirty="0">
                <a:solidFill>
                  <a:srgbClr val="2B91AF"/>
                </a:solidFill>
                <a:latin typeface="Consolas" panose="020B0609020204030204" pitchFamily="49" charset="0"/>
              </a:rPr>
              <a:t>Key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&gt;() {</a:t>
            </a:r>
            <a:r>
              <a:rPr lang="de-DE" sz="1400" dirty="0">
                <a:solidFill>
                  <a:srgbClr val="2B91AF"/>
                </a:solidFill>
                <a:latin typeface="Consolas" panose="020B0609020204030204" pitchFamily="49" charset="0"/>
              </a:rPr>
              <a:t>Key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.NumPad0, </a:t>
            </a:r>
            <a:r>
              <a:rPr lang="de-DE" sz="1400" dirty="0">
                <a:solidFill>
                  <a:srgbClr val="2B91AF"/>
                </a:solidFill>
                <a:latin typeface="Consolas" panose="020B0609020204030204" pitchFamily="49" charset="0"/>
              </a:rPr>
              <a:t>Key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.NumPad1, </a:t>
            </a:r>
            <a:r>
              <a:rPr lang="de-DE" sz="1400" dirty="0">
                <a:solidFill>
                  <a:srgbClr val="2B91AF"/>
                </a:solidFill>
                <a:latin typeface="Consolas" panose="020B0609020204030204" pitchFamily="49" charset="0"/>
              </a:rPr>
              <a:t>Key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.NumPad2, </a:t>
            </a:r>
            <a:r>
              <a:rPr lang="de-DE" sz="1400" dirty="0">
                <a:solidFill>
                  <a:srgbClr val="2B91AF"/>
                </a:solidFill>
                <a:latin typeface="Consolas" panose="020B0609020204030204" pitchFamily="49" charset="0"/>
              </a:rPr>
              <a:t>Key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.NumPad3, </a:t>
            </a:r>
          </a:p>
          <a:p>
            <a:r>
              <a:rPr lang="de-DE" sz="1400" dirty="0">
                <a:solidFill>
                  <a:srgbClr val="2B91AF"/>
                </a:solidFill>
                <a:latin typeface="Consolas" panose="020B0609020204030204" pitchFamily="49" charset="0"/>
              </a:rPr>
              <a:t>			Key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.NumPad4, </a:t>
            </a:r>
            <a:r>
              <a:rPr lang="de-DE" sz="1400" dirty="0">
                <a:solidFill>
                  <a:srgbClr val="2B91AF"/>
                </a:solidFill>
                <a:latin typeface="Consolas" panose="020B0609020204030204" pitchFamily="49" charset="0"/>
              </a:rPr>
              <a:t>Key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.NumPad5, </a:t>
            </a:r>
            <a:r>
              <a:rPr lang="de-DE" sz="1400" dirty="0">
                <a:solidFill>
                  <a:srgbClr val="2B91AF"/>
                </a:solidFill>
                <a:latin typeface="Consolas" panose="020B0609020204030204" pitchFamily="49" charset="0"/>
              </a:rPr>
              <a:t>Key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.NumPad6, </a:t>
            </a:r>
            <a:r>
              <a:rPr lang="de-DE" sz="1400" dirty="0">
                <a:solidFill>
                  <a:srgbClr val="2B91AF"/>
                </a:solidFill>
                <a:latin typeface="Consolas" panose="020B0609020204030204" pitchFamily="49" charset="0"/>
              </a:rPr>
              <a:t>Key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.NumPad7, </a:t>
            </a:r>
            <a:r>
              <a:rPr lang="de-DE" sz="1400" dirty="0">
                <a:solidFill>
                  <a:srgbClr val="2B91AF"/>
                </a:solidFill>
                <a:latin typeface="Consolas" panose="020B0609020204030204" pitchFamily="49" charset="0"/>
              </a:rPr>
              <a:t>Key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.NumPad8, </a:t>
            </a:r>
            <a:r>
              <a:rPr lang="de-DE" sz="1400" dirty="0">
                <a:solidFill>
                  <a:srgbClr val="2B91AF"/>
                </a:solidFill>
                <a:latin typeface="Consolas" panose="020B0609020204030204" pitchFamily="49" charset="0"/>
              </a:rPr>
              <a:t>Key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.NumPad9 };</a:t>
            </a:r>
          </a:p>
          <a:p>
            <a:endParaRPr lang="de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OnAttached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.OnAttached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.AssociatedObject.PreviewKeyDown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OnPreviewKeyDown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de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OnDetaching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.OnDetaching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.AssociatedObject.PreviewKeyDown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-=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OnPreviewKeyDown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de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OnPreviewKeyDown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KeyEventArgs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e.Handled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= !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ValidKeys.Contains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e.Key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184995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CB20B60-99C0-4EFB-BD31-994A15784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E3F4F11-53FC-4E79-A095-384D2B910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ViewModel</a:t>
            </a:r>
            <a:r>
              <a:rPr lang="de-DE" dirty="0"/>
              <a:t> </a:t>
            </a:r>
            <a:r>
              <a:rPr lang="de-DE" dirty="0" err="1"/>
              <a:t>Initialization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4710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C61824-3F9D-44EC-A0CD-D9F4BB64D6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6847707-7F36-47F6-93A0-5BAD0DA9FB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2DE582D-B364-48FB-A088-68FA925B61E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anchor="t"/>
          <a:lstStyle/>
          <a:p>
            <a:r>
              <a:rPr lang="de-DE" dirty="0"/>
              <a:t>Oft wird zu viel Logik in Konstruktoren eingebaut.</a:t>
            </a:r>
          </a:p>
          <a:p>
            <a:r>
              <a:rPr lang="de-DE" dirty="0"/>
              <a:t>Besser eine Initialize-Methode verwenden die nach dem Konstruktor aufgerufen wird.</a:t>
            </a:r>
          </a:p>
          <a:p>
            <a:r>
              <a:rPr lang="de-DE" dirty="0"/>
              <a:t>Verwendung von Event To Command Binding über </a:t>
            </a:r>
            <a:r>
              <a:rPr lang="de-DE" dirty="0" err="1"/>
              <a:t>Blend</a:t>
            </a:r>
            <a:r>
              <a:rPr lang="de-DE" dirty="0"/>
              <a:t> </a:t>
            </a:r>
            <a:r>
              <a:rPr lang="de-DE" dirty="0" err="1"/>
              <a:t>Behaviors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EA564A1-85DB-4C3C-8661-C2F839D661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EventToCommandBinding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A1A60EF-5DF4-435D-81FE-28FC331E6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ViewModel</a:t>
            </a:r>
            <a:r>
              <a:rPr lang="de-DE" dirty="0"/>
              <a:t> </a:t>
            </a:r>
            <a:r>
              <a:rPr lang="de-DE" dirty="0" err="1"/>
              <a:t>Initialization</a:t>
            </a: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535F19C-CD82-47E6-95B9-8D01113504F2}"/>
              </a:ext>
            </a:extLst>
          </p:cNvPr>
          <p:cNvSpPr/>
          <p:nvPr/>
        </p:nvSpPr>
        <p:spPr>
          <a:xfrm>
            <a:off x="427450" y="3510065"/>
            <a:ext cx="1110532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de-DE" sz="1400" dirty="0" err="1">
                <a:solidFill>
                  <a:srgbClr val="800080"/>
                </a:solidFill>
                <a:latin typeface="Consolas" panose="020B0609020204030204" pitchFamily="49" charset="0"/>
              </a:rPr>
              <a:t>i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de-DE" sz="1400" dirty="0" err="1">
                <a:solidFill>
                  <a:srgbClr val="00008B"/>
                </a:solidFill>
                <a:latin typeface="Consolas" panose="020B0609020204030204" pitchFamily="49" charset="0"/>
              </a:rPr>
              <a:t>Interaction</a:t>
            </a:r>
            <a:r>
              <a:rPr lang="de-D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.</a:t>
            </a:r>
            <a:r>
              <a:rPr lang="de-DE" sz="1400" dirty="0" err="1">
                <a:solidFill>
                  <a:srgbClr val="008B8B"/>
                </a:solidFill>
                <a:latin typeface="Consolas" panose="020B0609020204030204" pitchFamily="49" charset="0"/>
              </a:rPr>
              <a:t>Triggers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de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	   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de-DE" sz="1400" dirty="0" err="1">
                <a:solidFill>
                  <a:srgbClr val="800080"/>
                </a:solidFill>
                <a:latin typeface="Consolas" panose="020B0609020204030204" pitchFamily="49" charset="0"/>
              </a:rPr>
              <a:t>i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de-DE" sz="1400" dirty="0" err="1">
                <a:solidFill>
                  <a:srgbClr val="00008B"/>
                </a:solidFill>
                <a:latin typeface="Consolas" panose="020B0609020204030204" pitchFamily="49" charset="0"/>
              </a:rPr>
              <a:t>EventTrigger</a:t>
            </a:r>
            <a:r>
              <a:rPr lang="de-DE" sz="14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800080"/>
                </a:solidFill>
                <a:latin typeface="Consolas" panose="020B0609020204030204" pitchFamily="49" charset="0"/>
              </a:rPr>
              <a:t>EventName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="Loaded"&gt;</a:t>
            </a:r>
            <a:endParaRPr lang="de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de-DE" sz="1400" dirty="0" err="1">
                <a:solidFill>
                  <a:srgbClr val="800080"/>
                </a:solidFill>
                <a:latin typeface="Consolas" panose="020B0609020204030204" pitchFamily="49" charset="0"/>
              </a:rPr>
              <a:t>i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de-DE" sz="1400" dirty="0" err="1">
                <a:solidFill>
                  <a:srgbClr val="00008B"/>
                </a:solidFill>
                <a:latin typeface="Consolas" panose="020B0609020204030204" pitchFamily="49" charset="0"/>
              </a:rPr>
              <a:t>InvokeCommandAction</a:t>
            </a:r>
            <a:r>
              <a:rPr lang="de-DE" sz="14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>
                <a:solidFill>
                  <a:srgbClr val="800080"/>
                </a:solidFill>
                <a:latin typeface="Consolas" panose="020B0609020204030204" pitchFamily="49" charset="0"/>
              </a:rPr>
              <a:t>Command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="{</a:t>
            </a:r>
            <a:r>
              <a:rPr lang="de-DE" sz="1400" dirty="0">
                <a:solidFill>
                  <a:srgbClr val="00008B"/>
                </a:solidFill>
                <a:latin typeface="Consolas" panose="020B0609020204030204" pitchFamily="49" charset="0"/>
              </a:rPr>
              <a:t>Binding</a:t>
            </a:r>
            <a:r>
              <a:rPr lang="de-DE" sz="14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InitializationCommand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}"&gt;&lt;/</a:t>
            </a:r>
            <a:r>
              <a:rPr lang="de-DE" sz="1400" dirty="0" err="1">
                <a:solidFill>
                  <a:srgbClr val="800080"/>
                </a:solidFill>
                <a:latin typeface="Consolas" panose="020B0609020204030204" pitchFamily="49" charset="0"/>
              </a:rPr>
              <a:t>i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de-DE" sz="1400" dirty="0" err="1">
                <a:solidFill>
                  <a:srgbClr val="00008B"/>
                </a:solidFill>
                <a:latin typeface="Consolas" panose="020B0609020204030204" pitchFamily="49" charset="0"/>
              </a:rPr>
              <a:t>InvokeCommandAction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de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de-DE" sz="1400" dirty="0" err="1">
                <a:solidFill>
                  <a:srgbClr val="800080"/>
                </a:solidFill>
                <a:latin typeface="Consolas" panose="020B0609020204030204" pitchFamily="49" charset="0"/>
              </a:rPr>
              <a:t>i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de-DE" sz="1400" dirty="0" err="1">
                <a:solidFill>
                  <a:srgbClr val="00008B"/>
                </a:solidFill>
                <a:latin typeface="Consolas" panose="020B0609020204030204" pitchFamily="49" charset="0"/>
              </a:rPr>
              <a:t>EventTrigger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de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de-DE" sz="1400" dirty="0" err="1">
                <a:solidFill>
                  <a:srgbClr val="800080"/>
                </a:solidFill>
                <a:latin typeface="Consolas" panose="020B0609020204030204" pitchFamily="49" charset="0"/>
              </a:rPr>
              <a:t>i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de-DE" sz="1400" dirty="0" err="1">
                <a:solidFill>
                  <a:srgbClr val="00008B"/>
                </a:solidFill>
                <a:latin typeface="Consolas" panose="020B0609020204030204" pitchFamily="49" charset="0"/>
              </a:rPr>
              <a:t>Interaction</a:t>
            </a:r>
            <a:r>
              <a:rPr lang="de-D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.</a:t>
            </a:r>
            <a:r>
              <a:rPr lang="de-DE" sz="1400" dirty="0" err="1">
                <a:solidFill>
                  <a:srgbClr val="008B8B"/>
                </a:solidFill>
                <a:latin typeface="Consolas" panose="020B0609020204030204" pitchFamily="49" charset="0"/>
              </a:rPr>
              <a:t>Triggers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880236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F827191-EF35-4CD8-A584-1F9B177EF5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AD2DE31-E8CF-4231-84A7-4B211E1A31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7A841C7-CAD8-458D-8AB3-F74156582D4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49439" y="1520825"/>
            <a:ext cx="4726623" cy="4464050"/>
          </a:xfrm>
        </p:spPr>
        <p:txBody>
          <a:bodyPr/>
          <a:lstStyle/>
          <a:p>
            <a:r>
              <a:rPr lang="de-DE" dirty="0"/>
              <a:t>Noch Fragen?</a:t>
            </a:r>
          </a:p>
        </p:txBody>
      </p:sp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9F6B2683-EBF6-4EB9-849A-7D9E3F08EE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05" y="2189162"/>
            <a:ext cx="4809913" cy="2702560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DA8E01EB-A204-4079-8DF4-CF739363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Wpf</a:t>
            </a:r>
            <a:r>
              <a:rPr lang="de-DE" dirty="0"/>
              <a:t> </a:t>
            </a:r>
            <a:r>
              <a:rPr lang="de-DE" dirty="0" err="1"/>
              <a:t>debugging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F9F3C7E-1AF1-4772-8979-D35BFEF41E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Kleiner Sehtest zum Abschluss …</a:t>
            </a:r>
          </a:p>
        </p:txBody>
      </p:sp>
    </p:spTree>
    <p:extLst>
      <p:ext uri="{BB962C8B-B14F-4D97-AF65-F5344CB8AC3E}">
        <p14:creationId xmlns:p14="http://schemas.microsoft.com/office/powerpoint/2010/main" val="2496519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75BD58-4A54-4E7C-B96C-AC1BA2A82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Debugging mit </a:t>
            </a:r>
            <a:r>
              <a:rPr lang="de-DE" dirty="0" err="1"/>
              <a:t>snoop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74A91F7-6124-43FB-92E4-5ECDE6DECC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2966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6212D24-1090-47A3-AD76-33A87A2980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A07A573-1A42-4472-957C-7BA131AA76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53FA47F1-1933-499F-8EBE-50708071A7C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tretch>
            <a:fillRect/>
          </a:stretch>
        </p:blipFill>
        <p:spPr>
          <a:xfrm>
            <a:off x="4431957" y="1520825"/>
            <a:ext cx="6950712" cy="4469014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EE6C1DD-AA4F-4D39-B753-506C564FBAD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Kleine Anwendung mit der sich der Visual Tree von einer laufenden WPF Anwendung untersuchen und manipulieren lässt.</a:t>
            </a:r>
          </a:p>
          <a:p>
            <a:r>
              <a:rPr lang="de-DE" dirty="0"/>
              <a:t>Man sieht den Visual </a:t>
            </a:r>
            <a:r>
              <a:rPr lang="de-DE" dirty="0" err="1"/>
              <a:t>Tree</a:t>
            </a:r>
            <a:r>
              <a:rPr lang="de-DE" dirty="0"/>
              <a:t> wie er gerade zur Laufzeit aufgebaut ist.</a:t>
            </a:r>
          </a:p>
          <a:p>
            <a:r>
              <a:rPr lang="de-DE" dirty="0"/>
              <a:t>Er spiegelt nicht den Aufbau im Projekt durch ein oder mehr Quellcode Dateien wieder.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11150E7-F800-4944-B164-E1D27163B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snoop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4CD4B1B-F9F2-4B44-B8BE-A89CCDDAFF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Übersicht</a:t>
            </a:r>
          </a:p>
        </p:txBody>
      </p:sp>
    </p:spTree>
    <p:extLst>
      <p:ext uri="{BB962C8B-B14F-4D97-AF65-F5344CB8AC3E}">
        <p14:creationId xmlns:p14="http://schemas.microsoft.com/office/powerpoint/2010/main" val="1035371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08C33A3-C345-4DCE-98A8-930BEB7613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E41FCC6-E7C7-48D1-8DC3-802C9F307B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9C1D26-89D1-4920-9A2D-D6546419C8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/>
              <a:t>Gewünschte WPF Anwendung starten</a:t>
            </a:r>
          </a:p>
          <a:p>
            <a:r>
              <a:rPr lang="de-DE" dirty="0"/>
              <a:t>WPF Snoop starten</a:t>
            </a:r>
          </a:p>
          <a:p>
            <a:r>
              <a:rPr lang="de-DE" dirty="0"/>
              <a:t>Anwendung mittels Snoop "ins Visier" nehmen</a:t>
            </a:r>
          </a:p>
          <a:p>
            <a:r>
              <a:rPr lang="de-DE" dirty="0"/>
              <a:t>Den Visual </a:t>
            </a:r>
            <a:r>
              <a:rPr lang="de-DE" dirty="0" err="1"/>
              <a:t>Tree</a:t>
            </a:r>
            <a:r>
              <a:rPr lang="de-DE" dirty="0"/>
              <a:t> untersuchen / ein Element suchen</a:t>
            </a:r>
          </a:p>
          <a:p>
            <a:r>
              <a:rPr lang="de-DE" dirty="0"/>
              <a:t>Im Tab "Property" sind die verfügbaren Properties </a:t>
            </a:r>
            <a:r>
              <a:rPr lang="de-DE" dirty="0" err="1"/>
              <a:t>Anzeigbar</a:t>
            </a:r>
            <a:r>
              <a:rPr lang="de-DE" dirty="0"/>
              <a:t> sowie manipulierbar. Beispiel: </a:t>
            </a:r>
            <a:r>
              <a:rPr lang="de-DE" dirty="0" err="1"/>
              <a:t>IsEnabled</a:t>
            </a:r>
            <a:r>
              <a:rPr lang="de-DE" dirty="0"/>
              <a:t> per Checkbox ein-/ausschalten oder Background auf einen gewünschten Wert setzen (per Name oder Hex-Code)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2A4EF68-F0A7-49E8-B7B3-9F6C19839D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Allgemeiner Workflow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3EC9F82-8DD8-4D87-8EE2-E4641F3D7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snoop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3647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997272-D5E4-4822-A5FD-4061305B8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Debugging mit </a:t>
            </a:r>
            <a:r>
              <a:rPr lang="de-DE" dirty="0" err="1"/>
              <a:t>wpf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visualizer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5D658E7-2589-4EE9-9870-E4D9C51BA4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3117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0B62209-2C13-4B85-9DC4-8CD3C9A63F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A4783AB-5466-4297-BDFE-2E925F522E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B372706C-8F5D-45D7-9B9F-33D01A7E34F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375" r="237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AD0D561-3313-45AB-B262-67286F3996F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Feature seit Visual Studio 2015 um direkt aus Visual Studio heraus den Visual </a:t>
            </a:r>
            <a:r>
              <a:rPr lang="de-DE" dirty="0" err="1"/>
              <a:t>Tree</a:t>
            </a:r>
            <a:r>
              <a:rPr lang="de-DE" dirty="0"/>
              <a:t> zu untersuchen und auch zu manipulieren.</a:t>
            </a:r>
          </a:p>
          <a:p>
            <a:r>
              <a:rPr lang="de-DE" dirty="0"/>
              <a:t>Aufgeteilt in zwei Komponenten:</a:t>
            </a:r>
          </a:p>
          <a:p>
            <a:pPr lvl="1"/>
            <a:r>
              <a:rPr lang="de-DE" dirty="0"/>
              <a:t>Live Visual </a:t>
            </a:r>
            <a:r>
              <a:rPr lang="de-DE" dirty="0" err="1"/>
              <a:t>Tree</a:t>
            </a:r>
            <a:endParaRPr lang="de-DE" dirty="0"/>
          </a:p>
          <a:p>
            <a:pPr lvl="1"/>
            <a:r>
              <a:rPr lang="de-DE" dirty="0"/>
              <a:t>Live Property Explorer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3D893B6-DDC5-4C9C-88D4-380C2133F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WPF </a:t>
            </a:r>
            <a:r>
              <a:rPr lang="de-DE" dirty="0" err="1"/>
              <a:t>Tree</a:t>
            </a:r>
            <a:r>
              <a:rPr lang="de-DE" dirty="0"/>
              <a:t> Visualizer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930B412-042B-4A62-9983-3B51A27EEF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Übersicht</a:t>
            </a:r>
          </a:p>
        </p:txBody>
      </p:sp>
    </p:spTree>
    <p:extLst>
      <p:ext uri="{BB962C8B-B14F-4D97-AF65-F5344CB8AC3E}">
        <p14:creationId xmlns:p14="http://schemas.microsoft.com/office/powerpoint/2010/main" val="3785082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9F9C794-5EE6-4E96-B18B-D73C335A78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D30B133-D1A4-444A-AA76-2A54CC8B2E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F5E1B47-5B6D-48B8-B845-A320E644C01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65039" y="1520825"/>
            <a:ext cx="6911023" cy="4464050"/>
          </a:xfrm>
        </p:spPr>
        <p:txBody>
          <a:bodyPr/>
          <a:lstStyle/>
          <a:p>
            <a:r>
              <a:rPr lang="de-DE" dirty="0"/>
              <a:t>Zeigt analog zu Snoop den aktuellen Visual </a:t>
            </a:r>
            <a:r>
              <a:rPr lang="de-DE" dirty="0" err="1"/>
              <a:t>Tree</a:t>
            </a:r>
            <a:r>
              <a:rPr lang="de-DE" dirty="0"/>
              <a:t> an und bietet zusätzlich soweit verfügbar einen Verknüpfung zu der entsprechenden stelle im Code an.</a:t>
            </a:r>
          </a:p>
        </p:txBody>
      </p:sp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747897CC-4F5C-44DF-869E-1D2C62BCF6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427450" y="1520825"/>
            <a:ext cx="3878198" cy="4270375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2A5E8FC-5250-4DA3-B3DB-4610459D8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WPF </a:t>
            </a:r>
            <a:r>
              <a:rPr lang="de-DE" dirty="0" err="1"/>
              <a:t>Tree</a:t>
            </a:r>
            <a:r>
              <a:rPr lang="de-DE" dirty="0"/>
              <a:t> Visualizer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DDA2182-A69E-40D4-BB2F-C175D9CA5C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Live Visual </a:t>
            </a:r>
            <a:r>
              <a:rPr lang="de-DE" dirty="0" err="1"/>
              <a:t>Tree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7440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CF966EF-082E-4049-B9CF-19D9E42C4C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9AB6259-6B95-4F83-BC0D-3043F26B14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48DD3C7-A2E8-412A-A4EB-3F4EE52A0CD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/>
              <a:t>Hier werden die Properties zu einem aus dem Visual </a:t>
            </a:r>
            <a:r>
              <a:rPr lang="de-DE" dirty="0" err="1"/>
              <a:t>Tree</a:t>
            </a:r>
            <a:r>
              <a:rPr lang="de-DE" dirty="0"/>
              <a:t> ausgewählten Eintrag angezeigt plus ein paar zusätzliche Funktionen:</a:t>
            </a:r>
          </a:p>
          <a:p>
            <a:r>
              <a:rPr lang="de-DE" dirty="0"/>
              <a:t>Je nach Binding kann der Wert live geändert werden</a:t>
            </a:r>
          </a:p>
          <a:p>
            <a:r>
              <a:rPr lang="de-DE" dirty="0"/>
              <a:t>Wenn es sich um Styling Informationen handelt, gibt es eine Verknüpfung zu dem jeweiligen Code.</a:t>
            </a:r>
          </a:p>
          <a:p>
            <a:r>
              <a:rPr lang="de-DE" dirty="0"/>
              <a:t>Es sind Vererbungshierarchien erkennbar</a:t>
            </a:r>
          </a:p>
        </p:txBody>
      </p:sp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59B0FA50-6B2F-4B1A-9285-FF6ABAAFC07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637858" y="1505511"/>
            <a:ext cx="2847022" cy="4433644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691495F1-D1C8-4976-A046-EF609FE00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WPF </a:t>
            </a:r>
            <a:r>
              <a:rPr lang="de-DE" dirty="0" err="1"/>
              <a:t>Tree</a:t>
            </a:r>
            <a:r>
              <a:rPr lang="de-DE" dirty="0"/>
              <a:t> Visualizer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94236E3-545F-43BF-BA35-FC011E1DF2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Live Property Explorer</a:t>
            </a:r>
          </a:p>
        </p:txBody>
      </p:sp>
    </p:spTree>
    <p:extLst>
      <p:ext uri="{BB962C8B-B14F-4D97-AF65-F5344CB8AC3E}">
        <p14:creationId xmlns:p14="http://schemas.microsoft.com/office/powerpoint/2010/main" val="156899946"/>
      </p:ext>
    </p:extLst>
  </p:cSld>
  <p:clrMapOvr>
    <a:masterClrMapping/>
  </p:clrMapOvr>
</p:sld>
</file>

<file path=ppt/theme/theme1.xml><?xml version="1.0" encoding="utf-8"?>
<a:theme xmlns:a="http://schemas.openxmlformats.org/drawingml/2006/main" name="Titel- und Kontaktfolien">
  <a:themeElements>
    <a:clrScheme name="Saxsys">
      <a:dk1>
        <a:srgbClr val="3C3C3C"/>
      </a:dk1>
      <a:lt1>
        <a:sysClr val="window" lastClr="FFFFFF"/>
      </a:lt1>
      <a:dk2>
        <a:srgbClr val="44546A"/>
      </a:dk2>
      <a:lt2>
        <a:srgbClr val="E7E6E6"/>
      </a:lt2>
      <a:accent1>
        <a:srgbClr val="ED7205"/>
      </a:accent1>
      <a:accent2>
        <a:srgbClr val="D99D0D"/>
      </a:accent2>
      <a:accent3>
        <a:srgbClr val="BFBC1D"/>
      </a:accent3>
      <a:accent4>
        <a:srgbClr val="9EC544"/>
      </a:accent4>
      <a:accent5>
        <a:srgbClr val="4BB187"/>
      </a:accent5>
      <a:accent6>
        <a:srgbClr val="1C98B6"/>
      </a:accent6>
      <a:hlink>
        <a:srgbClr val="008ECA"/>
      </a:hlink>
      <a:folHlink>
        <a:srgbClr val="ED7205"/>
      </a:folHlink>
    </a:clrScheme>
    <a:fontScheme name="Benutzerdefiniert 1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>
          <a:defRPr dirty="0" smtClean="0">
            <a:solidFill>
              <a:schemeClr val="accen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axsys_Folienmaster_110118.potx" id="{72B08243-3D1A-44EE-AA9F-19E98D5267BF}" vid="{8959811A-95F8-4B0E-ADD6-3C1C1CAFAFD6}"/>
    </a:ext>
  </a:extLst>
</a:theme>
</file>

<file path=ppt/theme/theme2.xml><?xml version="1.0" encoding="utf-8"?>
<a:theme xmlns:a="http://schemas.openxmlformats.org/drawingml/2006/main" name="Inhaltsfolien">
  <a:themeElements>
    <a:clrScheme name="Saxsys">
      <a:dk1>
        <a:srgbClr val="3C3C3C"/>
      </a:dk1>
      <a:lt1>
        <a:sysClr val="window" lastClr="FFFFFF"/>
      </a:lt1>
      <a:dk2>
        <a:srgbClr val="44546A"/>
      </a:dk2>
      <a:lt2>
        <a:srgbClr val="E7E6E6"/>
      </a:lt2>
      <a:accent1>
        <a:srgbClr val="ED7205"/>
      </a:accent1>
      <a:accent2>
        <a:srgbClr val="D99D0D"/>
      </a:accent2>
      <a:accent3>
        <a:srgbClr val="BFBC1D"/>
      </a:accent3>
      <a:accent4>
        <a:srgbClr val="9EC544"/>
      </a:accent4>
      <a:accent5>
        <a:srgbClr val="4BB187"/>
      </a:accent5>
      <a:accent6>
        <a:srgbClr val="1C98B6"/>
      </a:accent6>
      <a:hlink>
        <a:srgbClr val="008ECA"/>
      </a:hlink>
      <a:folHlink>
        <a:srgbClr val="ED7205"/>
      </a:folHlink>
    </a:clrScheme>
    <a:fontScheme name="Benutzerdefiniert 1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>
          <a:defRPr dirty="0" smtClean="0">
            <a:solidFill>
              <a:schemeClr val="accen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axsys_Folienmaster_110118.potx" id="{72B08243-3D1A-44EE-AA9F-19E98D5267BF}" vid="{60D842B6-2B5E-4430-B45B-27FEB699BA55}"/>
    </a:ext>
  </a:extLst>
</a:theme>
</file>

<file path=ppt/theme/theme3.xml><?xml version="1.0" encoding="utf-8"?>
<a:theme xmlns:a="http://schemas.openxmlformats.org/drawingml/2006/main" name="Zwischenfolien">
  <a:themeElements>
    <a:clrScheme name="Saxsys">
      <a:dk1>
        <a:srgbClr val="3C3C3C"/>
      </a:dk1>
      <a:lt1>
        <a:sysClr val="window" lastClr="FFFFFF"/>
      </a:lt1>
      <a:dk2>
        <a:srgbClr val="44546A"/>
      </a:dk2>
      <a:lt2>
        <a:srgbClr val="E7E6E6"/>
      </a:lt2>
      <a:accent1>
        <a:srgbClr val="ED7205"/>
      </a:accent1>
      <a:accent2>
        <a:srgbClr val="D99D0D"/>
      </a:accent2>
      <a:accent3>
        <a:srgbClr val="BFBC1D"/>
      </a:accent3>
      <a:accent4>
        <a:srgbClr val="9EC544"/>
      </a:accent4>
      <a:accent5>
        <a:srgbClr val="4BB187"/>
      </a:accent5>
      <a:accent6>
        <a:srgbClr val="1C98B6"/>
      </a:accent6>
      <a:hlink>
        <a:srgbClr val="008ECA"/>
      </a:hlink>
      <a:folHlink>
        <a:srgbClr val="ED7205"/>
      </a:folHlink>
    </a:clrScheme>
    <a:fontScheme name="Benutzerdefiniert 1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axsys_Folienmaster_110118.potx" id="{72B08243-3D1A-44EE-AA9F-19E98D5267BF}" vid="{8D361A43-0D4C-4386-8774-1ACEA9EF5BE6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45327bf6-67bf-44ac-a52f-dc88110c719f">NPJEZZUUXP46-26-500</_dlc_DocId>
    <_dlc_DocIdUrl xmlns="45327bf6-67bf-44ac-a52f-dc88110c719f">
      <Url>https://portal.saxsys.de/Ressources/_layouts/DocIdRedir.aspx?ID=NPJEZZUUXP46-26-500</Url>
      <Description>NPJEZZUUXP46-26-500</Description>
    </_dlc_DocIdUrl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DBC6EE9D8AD0845A1BDB0A6DCBCF77E" ma:contentTypeVersion="2" ma:contentTypeDescription="Ein neues Dokument erstellen." ma:contentTypeScope="" ma:versionID="18899be2a042dd50a4966b2f14d92fbd">
  <xsd:schema xmlns:xsd="http://www.w3.org/2001/XMLSchema" xmlns:xs="http://www.w3.org/2001/XMLSchema" xmlns:p="http://schemas.microsoft.com/office/2006/metadata/properties" xmlns:ns2="45327bf6-67bf-44ac-a52f-dc88110c719f" targetNamespace="http://schemas.microsoft.com/office/2006/metadata/properties" ma:root="true" ma:fieldsID="15b5432fefc6d3ad583cc2d0290d1ab3" ns2:_="">
    <xsd:import namespace="45327bf6-67bf-44ac-a52f-dc88110c719f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327bf6-67bf-44ac-a52f-dc88110c719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18F67AE-505A-46F4-8DC5-A925F5B1F282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29635B00-A02D-4588-9785-813F31B6A7F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F75DA2C-6C2F-450F-A51E-49C9B78FE41D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45327bf6-67bf-44ac-a52f-dc88110c719f"/>
    <ds:schemaRef ds:uri="http://www.w3.org/XML/1998/namespace"/>
    <ds:schemaRef ds:uri="http://purl.org/dc/terms/"/>
  </ds:schemaRefs>
</ds:datastoreItem>
</file>

<file path=customXml/itemProps4.xml><?xml version="1.0" encoding="utf-8"?>
<ds:datastoreItem xmlns:ds="http://schemas.openxmlformats.org/officeDocument/2006/customXml" ds:itemID="{77B2B2A8-67B5-4D33-B5B0-1B113F4EBF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327bf6-67bf-44ac-a52f-dc88110c71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Saxsys_Folienmaster</Template>
  <TotalTime>0</TotalTime>
  <Words>708</Words>
  <Application>Microsoft Office PowerPoint</Application>
  <PresentationFormat>Breitbild</PresentationFormat>
  <Paragraphs>170</Paragraphs>
  <Slides>24</Slides>
  <Notes>1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24</vt:i4>
      </vt:variant>
    </vt:vector>
  </HeadingPairs>
  <TitlesOfParts>
    <vt:vector size="31" baseType="lpstr">
      <vt:lpstr>Consolas</vt:lpstr>
      <vt:lpstr>Titillium Web</vt:lpstr>
      <vt:lpstr>Arial</vt:lpstr>
      <vt:lpstr>Calibri</vt:lpstr>
      <vt:lpstr>Titel- und Kontaktfolien</vt:lpstr>
      <vt:lpstr>Inhaltsfolien</vt:lpstr>
      <vt:lpstr>Zwischenfolien</vt:lpstr>
      <vt:lpstr>WPF Debugging</vt:lpstr>
      <vt:lpstr>Wpf debugging</vt:lpstr>
      <vt:lpstr>Debugging mit snoop</vt:lpstr>
      <vt:lpstr>snoop</vt:lpstr>
      <vt:lpstr>snoop</vt:lpstr>
      <vt:lpstr>Debugging mit wpf tree visualizer</vt:lpstr>
      <vt:lpstr>WPF Tree Visualizer</vt:lpstr>
      <vt:lpstr>WPF Tree Visualizer</vt:lpstr>
      <vt:lpstr>WPF Tree Visualizer</vt:lpstr>
      <vt:lpstr>Debugging mit Valueconverter</vt:lpstr>
      <vt:lpstr>PowerPoint-Präsentation</vt:lpstr>
      <vt:lpstr>Debugging mit PresentationTraceSources</vt:lpstr>
      <vt:lpstr>PresentationTraceSources</vt:lpstr>
      <vt:lpstr>PresentationTraceSources</vt:lpstr>
      <vt:lpstr>Demo</vt:lpstr>
      <vt:lpstr>Behaviors</vt:lpstr>
      <vt:lpstr>Behaviors</vt:lpstr>
      <vt:lpstr>Behaviors</vt:lpstr>
      <vt:lpstr>Behaviors</vt:lpstr>
      <vt:lpstr>Behaviors</vt:lpstr>
      <vt:lpstr>Behaviors</vt:lpstr>
      <vt:lpstr>ViewModel Initialization</vt:lpstr>
      <vt:lpstr>ViewModel Initialization</vt:lpstr>
      <vt:lpstr>Wpf debugging</vt:lpstr>
    </vt:vector>
  </TitlesOfParts>
  <Company>Saxonia Systems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WPF Debugging</dc:title>
  <dc:creator>Gebhard, Peter</dc:creator>
  <cp:lastModifiedBy>Gebhard, Peter</cp:lastModifiedBy>
  <cp:revision>32</cp:revision>
  <dcterms:created xsi:type="dcterms:W3CDTF">2018-04-16T05:31:21Z</dcterms:created>
  <dcterms:modified xsi:type="dcterms:W3CDTF">2018-05-25T07:06:47Z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0x010100FDBC6EE9D8AD0845A1BDB0A6DCBCF77E</vt:lpwstr>
  </property>
  <property fmtid="{D5CDD505-2E9C-101B-9397-08002B2CF9AE}" pid="3" name="_dlc_DocIdItemGuid">
    <vt:lpwstr>ec2d60cb-af25-4aa9-93e1-64f24733e82a</vt:lpwstr>
  </property>
</Properties>
</file>